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95" r:id="rId2"/>
    <p:sldId id="264" r:id="rId3"/>
    <p:sldId id="256" r:id="rId4"/>
    <p:sldId id="270" r:id="rId5"/>
    <p:sldId id="260" r:id="rId6"/>
    <p:sldId id="269" r:id="rId7"/>
    <p:sldId id="263" r:id="rId8"/>
    <p:sldId id="265" r:id="rId9"/>
    <p:sldId id="266" r:id="rId10"/>
    <p:sldId id="261" r:id="rId11"/>
    <p:sldId id="267" r:id="rId12"/>
    <p:sldId id="276" r:id="rId13"/>
    <p:sldId id="277" r:id="rId14"/>
    <p:sldId id="278" r:id="rId15"/>
    <p:sldId id="279" r:id="rId16"/>
    <p:sldId id="271" r:id="rId17"/>
    <p:sldId id="280" r:id="rId18"/>
    <p:sldId id="283" r:id="rId19"/>
    <p:sldId id="274" r:id="rId20"/>
    <p:sldId id="284" r:id="rId21"/>
    <p:sldId id="275" r:id="rId22"/>
    <p:sldId id="292" r:id="rId23"/>
    <p:sldId id="294" r:id="rId2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D9E83-CB01-41E2-B787-A5148BA9FF3D}" type="datetimeFigureOut">
              <a:rPr lang="es-ES" smtClean="0"/>
              <a:pPr/>
              <a:t>03/02/2014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C1557-CF1D-4C20-AAD1-8BC46247F37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7377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C1557-CF1D-4C20-AAD1-8BC46247F376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94979FD-5CFD-4128-B620-D5A8A9CB2D68}" type="datetimeFigureOut">
              <a:rPr lang="es-ES" smtClean="0"/>
              <a:pPr/>
              <a:t>03/02/2014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6BD7608-7DF0-4AC3-AD81-57D0E3444C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4979FD-5CFD-4128-B620-D5A8A9CB2D68}" type="datetimeFigureOut">
              <a:rPr lang="es-ES" smtClean="0"/>
              <a:pPr/>
              <a:t>03/02/2014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D7608-7DF0-4AC3-AD81-57D0E3444C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94979FD-5CFD-4128-B620-D5A8A9CB2D68}" type="datetimeFigureOut">
              <a:rPr lang="es-ES" smtClean="0"/>
              <a:pPr/>
              <a:t>03/02/2014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6BD7608-7DF0-4AC3-AD81-57D0E3444C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4979FD-5CFD-4128-B620-D5A8A9CB2D68}" type="datetimeFigureOut">
              <a:rPr lang="es-ES" smtClean="0"/>
              <a:pPr/>
              <a:t>03/02/2014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D7608-7DF0-4AC3-AD81-57D0E3444C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94979FD-5CFD-4128-B620-D5A8A9CB2D68}" type="datetimeFigureOut">
              <a:rPr lang="es-ES" smtClean="0"/>
              <a:pPr/>
              <a:t>03/02/2014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6BD7608-7DF0-4AC3-AD81-57D0E3444C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4979FD-5CFD-4128-B620-D5A8A9CB2D68}" type="datetimeFigureOut">
              <a:rPr lang="es-ES" smtClean="0"/>
              <a:pPr/>
              <a:t>03/02/2014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D7608-7DF0-4AC3-AD81-57D0E3444C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4979FD-5CFD-4128-B620-D5A8A9CB2D68}" type="datetimeFigureOut">
              <a:rPr lang="es-ES" smtClean="0"/>
              <a:pPr/>
              <a:t>03/02/2014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D7608-7DF0-4AC3-AD81-57D0E3444C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4979FD-5CFD-4128-B620-D5A8A9CB2D68}" type="datetimeFigureOut">
              <a:rPr lang="es-ES" smtClean="0"/>
              <a:pPr/>
              <a:t>03/02/2014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D7608-7DF0-4AC3-AD81-57D0E3444C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94979FD-5CFD-4128-B620-D5A8A9CB2D68}" type="datetimeFigureOut">
              <a:rPr lang="es-ES" smtClean="0"/>
              <a:pPr/>
              <a:t>03/02/2014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D7608-7DF0-4AC3-AD81-57D0E3444C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4979FD-5CFD-4128-B620-D5A8A9CB2D68}" type="datetimeFigureOut">
              <a:rPr lang="es-ES" smtClean="0"/>
              <a:pPr/>
              <a:t>03/02/2014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D7608-7DF0-4AC3-AD81-57D0E3444C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4979FD-5CFD-4128-B620-D5A8A9CB2D68}" type="datetimeFigureOut">
              <a:rPr lang="es-ES" smtClean="0"/>
              <a:pPr/>
              <a:t>03/02/2014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D7608-7DF0-4AC3-AD81-57D0E3444C7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94979FD-5CFD-4128-B620-D5A8A9CB2D68}" type="datetimeFigureOut">
              <a:rPr lang="es-ES" smtClean="0"/>
              <a:pPr/>
              <a:t>03/02/2014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6BD7608-7DF0-4AC3-AD81-57D0E3444C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908720"/>
            <a:ext cx="6408712" cy="5057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7402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071702" y="892807"/>
            <a:ext cx="721520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  9.-</a:t>
            </a:r>
            <a:r>
              <a:rPr lang="es-ES" sz="2400" dirty="0" smtClean="0">
                <a:solidFill>
                  <a:schemeClr val="bg1"/>
                </a:solidFill>
              </a:rPr>
              <a:t>APRENDIZAJE COLABORATIVO</a:t>
            </a:r>
          </a:p>
          <a:p>
            <a:r>
              <a:rPr lang="es-ES" sz="2400" dirty="0" smtClean="0"/>
              <a:t>10.-</a:t>
            </a:r>
            <a:r>
              <a:rPr lang="es-ES" sz="2400" dirty="0" smtClean="0">
                <a:solidFill>
                  <a:schemeClr val="bg1"/>
                </a:solidFill>
              </a:rPr>
              <a:t>ESTUDIO DE CASOS</a:t>
            </a:r>
          </a:p>
          <a:p>
            <a:r>
              <a:rPr lang="es-ES" sz="2400" dirty="0" smtClean="0"/>
              <a:t>11.-</a:t>
            </a:r>
            <a:r>
              <a:rPr lang="es-ES" sz="2400" dirty="0" smtClean="0">
                <a:solidFill>
                  <a:schemeClr val="bg1"/>
                </a:solidFill>
              </a:rPr>
              <a:t>EVENTOS CIENTÍFICOS Y/O DIVULGATIVOS</a:t>
            </a:r>
          </a:p>
          <a:p>
            <a:r>
              <a:rPr lang="es-ES" sz="2400" dirty="0" smtClean="0"/>
              <a:t>12.-</a:t>
            </a:r>
            <a:r>
              <a:rPr lang="es-ES" sz="2400" dirty="0" smtClean="0">
                <a:solidFill>
                  <a:schemeClr val="bg1"/>
                </a:solidFill>
              </a:rPr>
              <a:t>INVESTIGACIÓN(PROYECTO DE INVESTIGACIÓN)</a:t>
            </a:r>
          </a:p>
          <a:p>
            <a:r>
              <a:rPr lang="es-ES" sz="2400" dirty="0" smtClean="0"/>
              <a:t>13.-</a:t>
            </a:r>
            <a:r>
              <a:rPr lang="es-ES" sz="2400" dirty="0" smtClean="0">
                <a:solidFill>
                  <a:schemeClr val="bg1"/>
                </a:solidFill>
              </a:rPr>
              <a:t>JUEGO DE ROL O "ROLE PLAYING”</a:t>
            </a:r>
          </a:p>
          <a:p>
            <a:r>
              <a:rPr lang="es-ES" sz="2400" dirty="0" smtClean="0"/>
              <a:t>14.-</a:t>
            </a:r>
            <a:r>
              <a:rPr lang="es-ES" sz="2400" dirty="0" smtClean="0">
                <a:solidFill>
                  <a:schemeClr val="bg1"/>
                </a:solidFill>
              </a:rPr>
              <a:t>PORTAFOLIO DEL ALUMNO</a:t>
            </a:r>
          </a:p>
          <a:p>
            <a:r>
              <a:rPr lang="es-ES" sz="2400" dirty="0" smtClean="0"/>
              <a:t>15.-</a:t>
            </a:r>
            <a:r>
              <a:rPr lang="es-ES" sz="2400" dirty="0" smtClean="0">
                <a:solidFill>
                  <a:schemeClr val="bg1"/>
                </a:solidFill>
              </a:rPr>
              <a:t>PRÁCTICAS A TRAVÉS DE TIC</a:t>
            </a:r>
          </a:p>
          <a:p>
            <a:r>
              <a:rPr lang="es-ES" sz="2400" dirty="0" smtClean="0"/>
              <a:t>16.-</a:t>
            </a:r>
            <a:r>
              <a:rPr lang="es-ES" sz="2400" dirty="0" smtClean="0">
                <a:solidFill>
                  <a:schemeClr val="bg1"/>
                </a:solidFill>
              </a:rPr>
              <a:t>PRÁCTICAS CLÍNICAS</a:t>
            </a:r>
          </a:p>
          <a:p>
            <a:r>
              <a:rPr lang="es-ES" sz="2400" dirty="0" smtClean="0"/>
              <a:t>17.-</a:t>
            </a:r>
            <a:r>
              <a:rPr lang="es-ES" sz="2400" dirty="0" smtClean="0">
                <a:solidFill>
                  <a:schemeClr val="bg1"/>
                </a:solidFill>
              </a:rPr>
              <a:t>PRÁCTICAS DE LABORATORIO</a:t>
            </a:r>
          </a:p>
          <a:p>
            <a:r>
              <a:rPr lang="es-ES" sz="2400" dirty="0" smtClean="0"/>
              <a:t>18.-</a:t>
            </a:r>
            <a:r>
              <a:rPr lang="es-ES" sz="2400" dirty="0" smtClean="0">
                <a:solidFill>
                  <a:schemeClr val="bg1"/>
                </a:solidFill>
              </a:rPr>
              <a:t>SIMULACIÓN</a:t>
            </a:r>
          </a:p>
          <a:p>
            <a:r>
              <a:rPr lang="es-ES" sz="2400" dirty="0" smtClean="0"/>
              <a:t>19.-</a:t>
            </a:r>
            <a:r>
              <a:rPr lang="es-ES" sz="2400" dirty="0" smtClean="0">
                <a:solidFill>
                  <a:schemeClr val="bg1"/>
                </a:solidFill>
              </a:rPr>
              <a:t>RESOLUCIÓN DE PROBLEMAS</a:t>
            </a:r>
          </a:p>
          <a:p>
            <a:r>
              <a:rPr lang="es-ES" sz="2400" dirty="0" smtClean="0"/>
              <a:t>20.-</a:t>
            </a:r>
            <a:r>
              <a:rPr lang="es-ES" sz="2400" dirty="0" smtClean="0">
                <a:solidFill>
                  <a:schemeClr val="bg1"/>
                </a:solidFill>
              </a:rPr>
              <a:t>TALLER</a:t>
            </a:r>
          </a:p>
          <a:p>
            <a:r>
              <a:rPr lang="es-ES" sz="2400" dirty="0" smtClean="0"/>
              <a:t>21.-</a:t>
            </a:r>
            <a:r>
              <a:rPr lang="es-ES" sz="2400" dirty="0" smtClean="0">
                <a:solidFill>
                  <a:schemeClr val="bg1"/>
                </a:solidFill>
              </a:rPr>
              <a:t>TRABAJOS TUTELADOS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González Losada 2010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928794" y="1626106"/>
            <a:ext cx="378122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smtClean="0"/>
              <a:t>22.-</a:t>
            </a:r>
            <a:r>
              <a:rPr lang="es-ES" sz="2800" dirty="0" smtClean="0">
                <a:solidFill>
                  <a:schemeClr val="bg1"/>
                </a:solidFill>
              </a:rPr>
              <a:t>SALIDA DE CAMPO:</a:t>
            </a:r>
          </a:p>
          <a:p>
            <a:endParaRPr lang="es-ES" sz="2800" dirty="0" smtClean="0">
              <a:solidFill>
                <a:schemeClr val="bg1"/>
              </a:solidFill>
            </a:endParaRPr>
          </a:p>
          <a:p>
            <a:endParaRPr lang="es-ES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488" y="857232"/>
            <a:ext cx="600079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228600" algn="l"/>
              </a:tabLst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Debe estar integrada en la programación de aula.</a:t>
            </a:r>
          </a:p>
          <a:p>
            <a:pPr marL="0" marR="0" lvl="0" indent="190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228600" algn="l"/>
              </a:tabLst>
            </a:pPr>
            <a:endParaRPr lang="es-ES_tradnl" sz="1600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90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228600" algn="l"/>
              </a:tabLst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Los objetivos deben estar claros y relacionados con la unidades.</a:t>
            </a:r>
          </a:p>
          <a:p>
            <a:pPr marL="0" marR="0" lvl="0" indent="190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228600" algn="l"/>
              </a:tabLst>
            </a:pPr>
            <a:endParaRPr lang="es-ES_tradnl" sz="1600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90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228600" algn="l"/>
              </a:tabLst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 debe estar motivado y haber participado en todas las decisiones sobre el lugar, preguntas sobre la posible información que quieren obtener con esa actividad o curiosidades que sean de su interés.</a:t>
            </a:r>
          </a:p>
          <a:p>
            <a:pPr marL="0" marR="0" lvl="0" indent="190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228600" algn="l"/>
              </a:tabLst>
            </a:pPr>
            <a:endParaRPr lang="es-ES_tradnl" sz="1600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90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228600" algn="l"/>
              </a:tabLst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 confección de los instrumentos de obtención de información (guías, pautas de observación, entrevistas,…) se debe realizar también con la participación de los alumnos.</a:t>
            </a:r>
          </a:p>
          <a:p>
            <a:pPr marL="0" marR="0" lvl="0" indent="190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228600" algn="l"/>
              </a:tabLst>
            </a:pPr>
            <a:endParaRPr lang="es-ES_tradnl" sz="1600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90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228600" algn="l"/>
              </a:tabLst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 lugar debe permitir el logro de los objetivos previstos, por lo que debe ser conocido previamente por el profesor responsable, valorando realmente sus posibilidades.</a:t>
            </a:r>
            <a:endParaRPr lang="es-ES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190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228600" algn="l"/>
              </a:tabLst>
            </a:pP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90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228600" algn="l"/>
              </a:tabLst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Los resultados deben ser comunicados y compartidos con otros grupos del mismo centro e incluso de otros centros.</a:t>
            </a:r>
            <a:endParaRPr kumimoji="0" lang="es-ES_tradnl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75812" y="2857496"/>
            <a:ext cx="25891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19050"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¿qué requisitos debe </a:t>
            </a:r>
          </a:p>
          <a:p>
            <a:pPr lvl="0" indent="19050"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cumplir?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928926" y="1866118"/>
            <a:ext cx="585791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Deb</a:t>
            </a: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 permitir v</a:t>
            </a:r>
            <a:r>
              <a:rPr kumimoji="0" lang="es-ES_tradnl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olver a buscar nueva información.</a:t>
            </a:r>
          </a:p>
          <a:p>
            <a:pPr marL="0" marR="0" lvl="0" indent="190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90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90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90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Máximo interés y aumento de la motivación.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42844" y="2357430"/>
            <a:ext cx="23574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9050"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sz="1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¿Dónde podemos ir?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96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928926" y="1093005"/>
            <a:ext cx="600079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ES_tradnl" dirty="0" smtClean="0">
                <a:solidFill>
                  <a:schemeClr val="bg1"/>
                </a:solidFill>
              </a:rPr>
              <a:t>Relacionar al alumno con su medio físico-natural (interacción con los sistemas naturales y socioculturales. </a:t>
            </a:r>
          </a:p>
          <a:p>
            <a:pPr lvl="0"/>
            <a:endParaRPr lang="es-ES_tradnl" dirty="0" smtClean="0">
              <a:solidFill>
                <a:schemeClr val="bg1"/>
              </a:solidFill>
            </a:endParaRPr>
          </a:p>
          <a:p>
            <a:pPr lvl="0"/>
            <a:r>
              <a:rPr lang="es-ES_tradnl" dirty="0" smtClean="0">
                <a:solidFill>
                  <a:schemeClr val="bg1"/>
                </a:solidFill>
              </a:rPr>
              <a:t>Valorar la acción del hombre en su medio. </a:t>
            </a:r>
          </a:p>
          <a:p>
            <a:pPr lvl="0"/>
            <a:endParaRPr lang="es-ES_tradnl" dirty="0" smtClean="0">
              <a:solidFill>
                <a:schemeClr val="bg1"/>
              </a:solidFill>
            </a:endParaRPr>
          </a:p>
          <a:p>
            <a:pPr lvl="0"/>
            <a:r>
              <a:rPr lang="es-ES_tradnl" dirty="0" smtClean="0">
                <a:solidFill>
                  <a:schemeClr val="bg1"/>
                </a:solidFill>
              </a:rPr>
              <a:t>Ayudarles a cuestionarse qué ocurre a su alrededor, sus causas y sus consecuencias.</a:t>
            </a:r>
          </a:p>
          <a:p>
            <a:pPr lvl="0"/>
            <a:endParaRPr lang="es-ES_tradnl" dirty="0" smtClean="0">
              <a:solidFill>
                <a:schemeClr val="bg1"/>
              </a:solidFill>
            </a:endParaRPr>
          </a:p>
          <a:p>
            <a:pPr lvl="0"/>
            <a:r>
              <a:rPr lang="es-ES_tradnl" dirty="0" smtClean="0">
                <a:solidFill>
                  <a:schemeClr val="bg1"/>
                </a:solidFill>
              </a:rPr>
              <a:t>Crear actitudes de respeto y responsabilidad sobre el medio del que formamos parte.</a:t>
            </a:r>
            <a:endParaRPr lang="es-ES" dirty="0" smtClean="0">
              <a:solidFill>
                <a:schemeClr val="bg1"/>
              </a:solidFill>
            </a:endParaRPr>
          </a:p>
          <a:p>
            <a:pPr lvl="0"/>
            <a:endParaRPr lang="es-ES" dirty="0" smtClean="0">
              <a:solidFill>
                <a:schemeClr val="bg1"/>
              </a:solidFill>
            </a:endParaRPr>
          </a:p>
          <a:p>
            <a:pPr lvl="0"/>
            <a:r>
              <a:rPr lang="es-ES_tradnl" dirty="0" smtClean="0">
                <a:solidFill>
                  <a:schemeClr val="bg1"/>
                </a:solidFill>
              </a:rPr>
              <a:t>Concienciarnos de que no vivimos solos y nuestras acciones repercuten en lo que nos rodea.</a:t>
            </a:r>
            <a:endParaRPr lang="es-ES" dirty="0" smtClean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42844" y="2357430"/>
            <a:ext cx="23574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600" b="1" dirty="0" smtClean="0"/>
              <a:t>¿Para qué vamos?</a:t>
            </a:r>
            <a:endParaRPr lang="es-E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96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96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96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42844" y="2357430"/>
            <a:ext cx="23574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600" b="1" dirty="0" smtClean="0"/>
              <a:t>¿Qué podemos hacer?</a:t>
            </a:r>
            <a:endParaRPr lang="es-E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714480" y="2090172"/>
            <a:ext cx="7143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buFont typeface="Wingdings" pitchFamily="2" charset="2"/>
              <a:buChar char="ü"/>
            </a:pPr>
            <a:r>
              <a:rPr lang="es-ES_tradnl" sz="2400" dirty="0" smtClean="0">
                <a:solidFill>
                  <a:schemeClr val="bg1"/>
                </a:solidFill>
              </a:rPr>
              <a:t>Organización de </a:t>
            </a:r>
            <a:r>
              <a:rPr lang="es-ES_tradnl" sz="2400" dirty="0" err="1" smtClean="0">
                <a:solidFill>
                  <a:schemeClr val="bg1"/>
                </a:solidFill>
              </a:rPr>
              <a:t>gymkhanas</a:t>
            </a:r>
            <a:r>
              <a:rPr lang="es-ES_tradnl" sz="2400" dirty="0" smtClean="0">
                <a:solidFill>
                  <a:schemeClr val="bg1"/>
                </a:solidFill>
              </a:rPr>
              <a:t> didácticas</a:t>
            </a:r>
          </a:p>
          <a:p>
            <a:pPr lvl="2">
              <a:buFont typeface="Wingdings" pitchFamily="2" charset="2"/>
              <a:buChar char="ü"/>
            </a:pPr>
            <a:endParaRPr lang="es-E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928926" y="428604"/>
            <a:ext cx="585791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2000" dirty="0" smtClean="0">
                <a:solidFill>
                  <a:schemeClr val="bg1"/>
                </a:solidFill>
              </a:rPr>
              <a:t>Debe divertir y educar. </a:t>
            </a:r>
          </a:p>
          <a:p>
            <a:pPr algn="just"/>
            <a:endParaRPr lang="es-ES_tradnl" sz="2000" dirty="0" smtClean="0">
              <a:solidFill>
                <a:schemeClr val="bg1"/>
              </a:solidFill>
            </a:endParaRPr>
          </a:p>
          <a:p>
            <a:pPr algn="just"/>
            <a:r>
              <a:rPr lang="es-ES_tradnl" sz="2000" dirty="0" smtClean="0">
                <a:solidFill>
                  <a:schemeClr val="bg1"/>
                </a:solidFill>
              </a:rPr>
              <a:t>Va siguiendo una ruta y superando pruebas sirviendo como un primer contacto con el lugar.</a:t>
            </a:r>
          </a:p>
          <a:p>
            <a:pPr algn="just"/>
            <a:endParaRPr lang="es-ES_tradnl" sz="2000" dirty="0" smtClean="0">
              <a:solidFill>
                <a:schemeClr val="bg1"/>
              </a:solidFill>
            </a:endParaRPr>
          </a:p>
          <a:p>
            <a:pPr algn="just"/>
            <a:r>
              <a:rPr lang="es-ES_tradnl" sz="2000" dirty="0" smtClean="0">
                <a:solidFill>
                  <a:schemeClr val="bg1"/>
                </a:solidFill>
              </a:rPr>
              <a:t>Se deben manejar destrezas como la utilización de elementos de observación, orientación, de medida, de coordinación dentro del grupo etc.</a:t>
            </a:r>
          </a:p>
          <a:p>
            <a:pPr algn="just"/>
            <a:endParaRPr lang="es-ES_tradnl" sz="2000" dirty="0" smtClean="0">
              <a:solidFill>
                <a:schemeClr val="bg1"/>
              </a:solidFill>
            </a:endParaRPr>
          </a:p>
          <a:p>
            <a:pPr algn="just"/>
            <a:r>
              <a:rPr lang="es-ES_tradnl" sz="2000" dirty="0" smtClean="0">
                <a:solidFill>
                  <a:schemeClr val="bg1"/>
                </a:solidFill>
              </a:rPr>
              <a:t>Se pueden usar elementos de la actividad humana (obras de mampostería, bancos, papeleras, </a:t>
            </a:r>
            <a:r>
              <a:rPr lang="es-ES_tradnl" sz="2000" dirty="0" err="1" smtClean="0">
                <a:solidFill>
                  <a:schemeClr val="bg1"/>
                </a:solidFill>
              </a:rPr>
              <a:t>grafittis</a:t>
            </a:r>
            <a:r>
              <a:rPr lang="es-ES_tradnl" sz="2000" dirty="0" smtClean="0">
                <a:solidFill>
                  <a:schemeClr val="bg1"/>
                </a:solidFill>
              </a:rPr>
              <a:t>, fuentes, esculturas, carteles, postes, </a:t>
            </a:r>
            <a:r>
              <a:rPr lang="es-ES_tradnl" sz="2000" dirty="0" err="1" smtClean="0">
                <a:solidFill>
                  <a:schemeClr val="bg1"/>
                </a:solidFill>
              </a:rPr>
              <a:t>etc</a:t>
            </a:r>
            <a:r>
              <a:rPr lang="es-ES_tradnl" sz="2000" dirty="0" smtClean="0">
                <a:solidFill>
                  <a:schemeClr val="bg1"/>
                </a:solidFill>
              </a:rPr>
              <a:t>) o elementos naturales (árboles, arbustos, rocas, etc.).</a:t>
            </a:r>
            <a:endParaRPr lang="es-ES" sz="2000" dirty="0" smtClean="0">
              <a:solidFill>
                <a:schemeClr val="bg1"/>
              </a:solidFill>
            </a:endParaRPr>
          </a:p>
          <a:p>
            <a:pPr algn="just"/>
            <a:endParaRPr lang="es-ES" sz="2000" dirty="0" smtClean="0">
              <a:solidFill>
                <a:schemeClr val="bg1"/>
              </a:solidFill>
            </a:endParaRPr>
          </a:p>
          <a:p>
            <a:pPr algn="just"/>
            <a:r>
              <a:rPr lang="es-ES_tradnl" sz="2000" dirty="0" smtClean="0">
                <a:solidFill>
                  <a:schemeClr val="bg1"/>
                </a:solidFill>
              </a:rPr>
              <a:t>La resolución de una prueba puede dar datos sobre el paso siguiente o constituir un problema a resolver necesario para poder pasar a la prueba el siguiente, así hasta completar la ruta.</a:t>
            </a:r>
            <a:endParaRPr lang="es-ES" sz="2000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928926" y="1571612"/>
            <a:ext cx="585791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2000" dirty="0" smtClean="0">
                <a:solidFill>
                  <a:schemeClr val="bg1"/>
                </a:solidFill>
              </a:rPr>
              <a:t>Las pruebas se realizará por un grupo de voluntarios, en colaboración con el profesor.</a:t>
            </a:r>
          </a:p>
          <a:p>
            <a:pPr algn="just"/>
            <a:endParaRPr lang="es-ES_tradnl" sz="2000" dirty="0" smtClean="0">
              <a:solidFill>
                <a:schemeClr val="bg1"/>
              </a:solidFill>
            </a:endParaRPr>
          </a:p>
          <a:p>
            <a:pPr algn="just"/>
            <a:r>
              <a:rPr lang="es-ES_tradnl" sz="2000" dirty="0" smtClean="0">
                <a:solidFill>
                  <a:schemeClr val="bg1"/>
                </a:solidFill>
              </a:rPr>
              <a:t>Con carácter general se realizarán las siguientes tareas:</a:t>
            </a:r>
          </a:p>
          <a:p>
            <a:pPr algn="just"/>
            <a:endParaRPr lang="es-ES_tradnl" sz="2000" dirty="0" smtClean="0">
              <a:solidFill>
                <a:schemeClr val="bg1"/>
              </a:solidFill>
            </a:endParaRPr>
          </a:p>
          <a:p>
            <a:pPr algn="just"/>
            <a:r>
              <a:rPr lang="es-ES" sz="2000" dirty="0" smtClean="0">
                <a:solidFill>
                  <a:schemeClr val="bg1"/>
                </a:solidFill>
              </a:rPr>
              <a:t>1º Elegir el lugar elaborar el itinerario.</a:t>
            </a:r>
          </a:p>
          <a:p>
            <a:pPr algn="just"/>
            <a:r>
              <a:rPr lang="es-ES" sz="2000" dirty="0" smtClean="0">
                <a:solidFill>
                  <a:schemeClr val="bg1"/>
                </a:solidFill>
              </a:rPr>
              <a:t>2º Conocer algo sobre el lugar.</a:t>
            </a:r>
          </a:p>
          <a:p>
            <a:pPr algn="just"/>
            <a:r>
              <a:rPr lang="es-ES" sz="2000" dirty="0" smtClean="0">
                <a:solidFill>
                  <a:schemeClr val="bg1"/>
                </a:solidFill>
              </a:rPr>
              <a:t>3º Elaborar las pruebas.</a:t>
            </a:r>
          </a:p>
          <a:p>
            <a:pPr algn="just"/>
            <a:r>
              <a:rPr lang="es-ES" sz="2000" dirty="0" smtClean="0">
                <a:solidFill>
                  <a:schemeClr val="bg1"/>
                </a:solidFill>
              </a:rPr>
              <a:t>4º Puesta de común. (de regreso)</a:t>
            </a:r>
          </a:p>
          <a:p>
            <a:pPr algn="just"/>
            <a:endParaRPr lang="es-ES" sz="2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just"/>
            <a:endParaRPr lang="es-ES" sz="2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just"/>
            <a:endParaRPr lang="es-ES" sz="2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just"/>
            <a:endParaRPr lang="es-ES" sz="2000" dirty="0" smtClean="0">
              <a:solidFill>
                <a:schemeClr val="bg1"/>
              </a:solidFill>
            </a:endParaRPr>
          </a:p>
          <a:p>
            <a:pPr algn="just"/>
            <a:endParaRPr lang="es-ES" sz="2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just"/>
            <a:endParaRPr lang="es-ES" sz="2000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714480" y="2090172"/>
            <a:ext cx="714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buFont typeface="Wingdings" pitchFamily="2" charset="2"/>
              <a:buChar char="ü"/>
            </a:pPr>
            <a:r>
              <a:rPr lang="es-ES_tradnl" sz="2400" dirty="0" smtClean="0">
                <a:solidFill>
                  <a:schemeClr val="bg1"/>
                </a:solidFill>
              </a:rPr>
              <a:t>Juegos de detectives</a:t>
            </a:r>
          </a:p>
          <a:p>
            <a:pPr lvl="2"/>
            <a:endParaRPr lang="es-ES" sz="2400" dirty="0" smtClean="0">
              <a:solidFill>
                <a:schemeClr val="bg1"/>
              </a:solidFill>
            </a:endParaRPr>
          </a:p>
          <a:p>
            <a:pPr lvl="2">
              <a:buFont typeface="Wingdings" pitchFamily="2" charset="2"/>
              <a:buChar char="ü"/>
            </a:pPr>
            <a:endParaRPr lang="es-E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857620" y="1601822"/>
            <a:ext cx="350046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Recursos para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la enseñanza y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el aprendizaje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de las Ciencias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de la Naturaleza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(Biología y Geología)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en la Educación Secundaria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(ESO y Bachillerato)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42844" y="3253087"/>
            <a:ext cx="28536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400" b="1" dirty="0" smtClean="0">
                <a:ea typeface="Calibri" pitchFamily="34" charset="0"/>
                <a:cs typeface="Times New Roman" pitchFamily="18" charset="0"/>
              </a:rPr>
              <a:t>Unidad didáctica </a:t>
            </a:r>
            <a:r>
              <a:rPr lang="es-ES_tradnl" sz="2400" b="1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5</a:t>
            </a:r>
            <a:endParaRPr lang="es-ES" sz="2400" b="1" dirty="0" smtClean="0">
              <a:solidFill>
                <a:schemeClr val="bg1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928926" y="489308"/>
            <a:ext cx="585791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2000" dirty="0" smtClean="0">
                <a:solidFill>
                  <a:schemeClr val="bg1"/>
                </a:solidFill>
              </a:rPr>
              <a:t>Queremos encontrar acciones que afecten positiva y negativamente al lugar que vamos a visitar. </a:t>
            </a:r>
          </a:p>
          <a:p>
            <a:pPr algn="just"/>
            <a:endParaRPr lang="es-ES_tradnl" sz="2000" dirty="0" smtClean="0">
              <a:solidFill>
                <a:schemeClr val="bg1"/>
              </a:solidFill>
            </a:endParaRPr>
          </a:p>
          <a:p>
            <a:pPr algn="just"/>
            <a:r>
              <a:rPr lang="es-ES" sz="2000" dirty="0" smtClean="0">
                <a:solidFill>
                  <a:schemeClr val="bg1"/>
                </a:solidFill>
              </a:rPr>
              <a:t>1º Se elegirá un entorno cercano para elaborar el itinerario. </a:t>
            </a:r>
          </a:p>
          <a:p>
            <a:pPr algn="just"/>
            <a:endParaRPr lang="es-ES" sz="2000" dirty="0" smtClean="0">
              <a:solidFill>
                <a:schemeClr val="bg1"/>
              </a:solidFill>
            </a:endParaRPr>
          </a:p>
          <a:p>
            <a:pPr algn="just"/>
            <a:r>
              <a:rPr lang="es-ES" sz="2000" dirty="0" smtClean="0">
                <a:solidFill>
                  <a:schemeClr val="bg1"/>
                </a:solidFill>
              </a:rPr>
              <a:t>2º Conocer algo sobre el.</a:t>
            </a:r>
          </a:p>
          <a:p>
            <a:pPr algn="just"/>
            <a:endParaRPr lang="es-ES" sz="2000" dirty="0" smtClean="0">
              <a:solidFill>
                <a:schemeClr val="bg1"/>
              </a:solidFill>
            </a:endParaRPr>
          </a:p>
          <a:p>
            <a:pPr algn="just"/>
            <a:r>
              <a:rPr lang="es-ES" sz="2000" dirty="0" smtClean="0">
                <a:solidFill>
                  <a:schemeClr val="bg1"/>
                </a:solidFill>
              </a:rPr>
              <a:t>3º. Decidir qué acciones consideramos positivas y cuáles negativas. (elaborando un itinerario)</a:t>
            </a:r>
          </a:p>
          <a:p>
            <a:pPr algn="just"/>
            <a:endParaRPr lang="es-ES" sz="2000" dirty="0" smtClean="0">
              <a:solidFill>
                <a:schemeClr val="bg1"/>
              </a:solidFill>
            </a:endParaRPr>
          </a:p>
          <a:p>
            <a:pPr algn="just"/>
            <a:r>
              <a:rPr lang="es-ES" sz="2000" dirty="0" smtClean="0">
                <a:solidFill>
                  <a:schemeClr val="bg1"/>
                </a:solidFill>
              </a:rPr>
              <a:t>4º Los resultados obtenidos pueden ser discutidos y elaborar conclusiones enfocadas a tomar decisiones sobre conductas deseables como ciudadanos responsables.</a:t>
            </a:r>
          </a:p>
          <a:p>
            <a:pPr algn="just"/>
            <a:r>
              <a:rPr lang="es-ES" sz="2000" dirty="0" smtClean="0">
                <a:solidFill>
                  <a:schemeClr val="bg1"/>
                </a:solidFill>
              </a:rPr>
              <a:t> </a:t>
            </a:r>
          </a:p>
          <a:p>
            <a:pPr algn="just"/>
            <a:endParaRPr lang="es-ES" sz="2000" dirty="0" smtClean="0">
              <a:solidFill>
                <a:schemeClr val="bg1"/>
              </a:solidFill>
            </a:endParaRPr>
          </a:p>
          <a:p>
            <a:pPr algn="just"/>
            <a:endParaRPr lang="es-ES" sz="2000" dirty="0" smtClean="0">
              <a:solidFill>
                <a:schemeClr val="bg1"/>
              </a:solidFill>
            </a:endParaRPr>
          </a:p>
          <a:p>
            <a:pPr algn="just"/>
            <a:endParaRPr lang="es-ES" sz="2000" dirty="0" smtClean="0">
              <a:solidFill>
                <a:schemeClr val="bg1"/>
              </a:solidFill>
            </a:endParaRPr>
          </a:p>
          <a:p>
            <a:pPr algn="just"/>
            <a:endParaRPr lang="es-ES" sz="2000" dirty="0" smtClean="0"/>
          </a:p>
          <a:p>
            <a:pPr algn="just"/>
            <a:r>
              <a:rPr lang="es-ES" sz="2000" dirty="0" smtClean="0">
                <a:solidFill>
                  <a:schemeClr val="bg1"/>
                </a:solidFill>
              </a:rPr>
              <a:t> </a:t>
            </a:r>
            <a:endParaRPr lang="es-ES_tradnl" sz="2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714480" y="2090172"/>
            <a:ext cx="714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buFont typeface="Wingdings" pitchFamily="2" charset="2"/>
              <a:buChar char="ü"/>
            </a:pPr>
            <a:r>
              <a:rPr lang="es-ES_tradnl" sz="2400" dirty="0" smtClean="0">
                <a:solidFill>
                  <a:schemeClr val="bg1"/>
                </a:solidFill>
              </a:rPr>
              <a:t>Exploradores de lo insólito </a:t>
            </a:r>
            <a:endParaRPr lang="es-ES" sz="2400" dirty="0" smtClean="0">
              <a:solidFill>
                <a:schemeClr val="bg1"/>
              </a:solidFill>
            </a:endParaRPr>
          </a:p>
          <a:p>
            <a:pPr lvl="2"/>
            <a:endParaRPr lang="es-ES" sz="2400" dirty="0" smtClean="0">
              <a:solidFill>
                <a:schemeClr val="bg1"/>
              </a:solidFill>
            </a:endParaRPr>
          </a:p>
          <a:p>
            <a:pPr lvl="2">
              <a:buFont typeface="Wingdings" pitchFamily="2" charset="2"/>
              <a:buChar char="ü"/>
            </a:pPr>
            <a:endParaRPr lang="es-E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928926" y="928670"/>
            <a:ext cx="585791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1º Se elegirá un entorno cercano para elaborar el itinerario. </a:t>
            </a:r>
          </a:p>
          <a:p>
            <a:endParaRPr lang="es-ES" dirty="0" smtClean="0">
              <a:solidFill>
                <a:schemeClr val="bg1"/>
              </a:solidFill>
            </a:endParaRPr>
          </a:p>
          <a:p>
            <a:r>
              <a:rPr lang="es-ES" dirty="0" smtClean="0">
                <a:solidFill>
                  <a:schemeClr val="bg1"/>
                </a:solidFill>
              </a:rPr>
              <a:t>2º Conocer algo sobre él. </a:t>
            </a:r>
          </a:p>
          <a:p>
            <a:endParaRPr lang="es-ES" dirty="0" smtClean="0">
              <a:solidFill>
                <a:schemeClr val="bg1"/>
              </a:solidFill>
            </a:endParaRPr>
          </a:p>
          <a:p>
            <a:r>
              <a:rPr lang="es-ES" dirty="0" smtClean="0">
                <a:solidFill>
                  <a:schemeClr val="bg1"/>
                </a:solidFill>
              </a:rPr>
              <a:t>3º Buscar </a:t>
            </a:r>
            <a:r>
              <a:rPr lang="es-ES" b="1" i="1" dirty="0" smtClean="0">
                <a:solidFill>
                  <a:schemeClr val="bg1"/>
                </a:solidFill>
              </a:rPr>
              <a:t>descubrimientos insólitos.</a:t>
            </a:r>
          </a:p>
          <a:p>
            <a:endParaRPr lang="es-ES" b="1" i="1" dirty="0" smtClean="0">
              <a:solidFill>
                <a:schemeClr val="bg1"/>
              </a:solidFill>
            </a:endParaRPr>
          </a:p>
          <a:p>
            <a:r>
              <a:rPr lang="es-ES" dirty="0" smtClean="0">
                <a:solidFill>
                  <a:schemeClr val="bg1"/>
                </a:solidFill>
              </a:rPr>
              <a:t>4º Cada grupo dispondrá de una ficha (se pueden añadir sensaciones, olores y sonidos identificados en cada caso.</a:t>
            </a:r>
          </a:p>
          <a:p>
            <a:endParaRPr lang="es-ES" dirty="0" smtClean="0">
              <a:solidFill>
                <a:schemeClr val="bg1"/>
              </a:solidFill>
            </a:endParaRPr>
          </a:p>
          <a:p>
            <a:r>
              <a:rPr lang="es-ES" dirty="0" smtClean="0">
                <a:solidFill>
                  <a:schemeClr val="bg1"/>
                </a:solidFill>
              </a:rPr>
              <a:t>5º Se elaborará un itinerario con sus </a:t>
            </a:r>
            <a:r>
              <a:rPr lang="es-ES" i="1" dirty="0" smtClean="0">
                <a:solidFill>
                  <a:schemeClr val="bg1"/>
                </a:solidFill>
              </a:rPr>
              <a:t>insólitos descubrimientos (</a:t>
            </a:r>
            <a:r>
              <a:rPr lang="es-ES" dirty="0" smtClean="0">
                <a:solidFill>
                  <a:schemeClr val="bg1"/>
                </a:solidFill>
              </a:rPr>
              <a:t>de vuelta en el aula)</a:t>
            </a:r>
          </a:p>
          <a:p>
            <a:endParaRPr lang="es-ES" dirty="0" smtClean="0">
              <a:solidFill>
                <a:schemeClr val="bg1"/>
              </a:solidFill>
            </a:endParaRPr>
          </a:p>
          <a:p>
            <a:r>
              <a:rPr lang="es-ES" dirty="0" smtClean="0">
                <a:solidFill>
                  <a:schemeClr val="bg1"/>
                </a:solidFill>
              </a:rPr>
              <a:t>6ºLos resultados obtenidos pueden ser discutidos y elaborar conclusiones enfocadas a tomar decisiones sobre conductas deseables como ciudadanos responsables.</a:t>
            </a:r>
          </a:p>
          <a:p>
            <a:endParaRPr lang="es-ES" dirty="0" smtClean="0">
              <a:solidFill>
                <a:schemeClr val="bg1"/>
              </a:solidFill>
            </a:endParaRPr>
          </a:p>
          <a:p>
            <a:endParaRPr lang="es-ES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714612" y="2308862"/>
            <a:ext cx="60722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solidFill>
                  <a:schemeClr val="bg1"/>
                </a:solidFill>
              </a:rPr>
              <a:t>Todo objeto, proceso, hecho, efecto, estructura,… que nos llame la atención porque no lo hemos visto nunca, lo conocíamos pero no lo habíamos visto, por su singularidad,… a criterio del observador.</a:t>
            </a:r>
            <a:endParaRPr lang="es-ES" dirty="0" smtClean="0">
              <a:solidFill>
                <a:schemeClr val="bg1"/>
              </a:solidFill>
            </a:endParaRPr>
          </a:p>
          <a:p>
            <a:pPr algn="just"/>
            <a:endParaRPr lang="es-ES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42876" y="2571744"/>
            <a:ext cx="25717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¿Qué entendemos por</a:t>
            </a:r>
            <a:r>
              <a:rPr lang="es-ES" dirty="0" smtClean="0"/>
              <a:t> </a:t>
            </a:r>
            <a:r>
              <a:rPr lang="es-ES" b="1" i="1" dirty="0" smtClean="0"/>
              <a:t>descubrimientos insólitos?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500430" y="571480"/>
            <a:ext cx="4572000" cy="54476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 </a:t>
            </a:r>
            <a:endParaRPr lang="es-ES" dirty="0">
              <a:solidFill>
                <a:schemeClr val="bg1"/>
              </a:solidFill>
            </a:endParaRPr>
          </a:p>
          <a:p>
            <a:endParaRPr lang="es-ES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•</a:t>
            </a:r>
            <a:r>
              <a:rPr lang="es-ES" sz="2400" dirty="0">
                <a:solidFill>
                  <a:schemeClr val="bg1"/>
                </a:solidFill>
              </a:rPr>
              <a:t>LECTURA</a:t>
            </a:r>
          </a:p>
          <a:p>
            <a:endParaRPr lang="es-ES" sz="2400" dirty="0">
              <a:solidFill>
                <a:schemeClr val="bg1"/>
              </a:solidFill>
            </a:endParaRPr>
          </a:p>
          <a:p>
            <a:r>
              <a:rPr lang="es-ES" sz="2400" dirty="0">
                <a:solidFill>
                  <a:schemeClr val="bg1"/>
                </a:solidFill>
              </a:rPr>
              <a:t>•ENSEÑAR A OTROS</a:t>
            </a:r>
          </a:p>
          <a:p>
            <a:endParaRPr lang="es-ES" sz="2400" dirty="0">
              <a:solidFill>
                <a:schemeClr val="bg1"/>
              </a:solidFill>
            </a:endParaRPr>
          </a:p>
          <a:p>
            <a:r>
              <a:rPr lang="es-ES" sz="2400" dirty="0">
                <a:solidFill>
                  <a:schemeClr val="bg1"/>
                </a:solidFill>
              </a:rPr>
              <a:t>•EXPOSICIÓN</a:t>
            </a:r>
          </a:p>
          <a:p>
            <a:endParaRPr lang="es-ES" sz="2400" dirty="0">
              <a:solidFill>
                <a:schemeClr val="bg1"/>
              </a:solidFill>
            </a:endParaRPr>
          </a:p>
          <a:p>
            <a:r>
              <a:rPr lang="es-ES" sz="2400" dirty="0">
                <a:solidFill>
                  <a:schemeClr val="bg1"/>
                </a:solidFill>
              </a:rPr>
              <a:t>•AUDIOVISUAL</a:t>
            </a:r>
          </a:p>
          <a:p>
            <a:endParaRPr lang="es-ES" sz="2400" dirty="0">
              <a:solidFill>
                <a:schemeClr val="bg1"/>
              </a:solidFill>
            </a:endParaRPr>
          </a:p>
          <a:p>
            <a:r>
              <a:rPr lang="es-ES" sz="2400" dirty="0">
                <a:solidFill>
                  <a:schemeClr val="bg1"/>
                </a:solidFill>
              </a:rPr>
              <a:t>•DEMOSTRACIÓN</a:t>
            </a:r>
          </a:p>
          <a:p>
            <a:endParaRPr lang="es-ES" sz="2400" dirty="0">
              <a:solidFill>
                <a:schemeClr val="bg1"/>
              </a:solidFill>
            </a:endParaRPr>
          </a:p>
          <a:p>
            <a:r>
              <a:rPr lang="es-ES" sz="2400" dirty="0">
                <a:solidFill>
                  <a:schemeClr val="bg1"/>
                </a:solidFill>
              </a:rPr>
              <a:t>•PRÁCTICAS</a:t>
            </a:r>
          </a:p>
          <a:p>
            <a:endParaRPr lang="es-ES" sz="2400" dirty="0">
              <a:solidFill>
                <a:schemeClr val="bg1"/>
              </a:solidFill>
            </a:endParaRPr>
          </a:p>
          <a:p>
            <a:r>
              <a:rPr lang="es-ES" sz="2400" dirty="0">
                <a:solidFill>
                  <a:schemeClr val="bg1"/>
                </a:solidFill>
              </a:rPr>
              <a:t>•DISCUSIÓN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14282" y="2500306"/>
            <a:ext cx="22145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ORDENAR </a:t>
            </a:r>
          </a:p>
          <a:p>
            <a:r>
              <a:rPr lang="es-ES" sz="2400" dirty="0" smtClean="0"/>
              <a:t>SEGÚN </a:t>
            </a:r>
          </a:p>
          <a:p>
            <a:r>
              <a:rPr lang="es-ES" sz="2400" dirty="0" smtClean="0"/>
              <a:t>EL GRADO DE RENTENCIÓN </a:t>
            </a:r>
          </a:p>
          <a:p>
            <a:r>
              <a:rPr lang="es-ES" sz="2400" dirty="0" smtClean="0"/>
              <a:t>PARA </a:t>
            </a:r>
          </a:p>
          <a:p>
            <a:r>
              <a:rPr lang="es-ES" sz="2400" dirty="0" smtClean="0"/>
              <a:t>EL ALUMNADO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posición de imagen"/>
          <p:cNvSpPr>
            <a:spLocks noGrp="1"/>
          </p:cNvSpPr>
          <p:nvPr>
            <p:ph type="pic" idx="1"/>
          </p:nvPr>
        </p:nvSpPr>
        <p:spPr/>
      </p:sp>
      <p:sp>
        <p:nvSpPr>
          <p:cNvPr id="8" name="7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FUENTE: Lang, H., </a:t>
            </a:r>
            <a:r>
              <a:rPr lang="en-US" dirty="0" err="1" smtClean="0"/>
              <a:t>McBeath</a:t>
            </a:r>
            <a:r>
              <a:rPr lang="en-US" dirty="0" smtClean="0"/>
              <a:t>, A. (2003): Fundamental principles and practices of teaching: A practical theory-based approach to planning and </a:t>
            </a:r>
            <a:r>
              <a:rPr lang="en-US" dirty="0" err="1" smtClean="0"/>
              <a:t>instruction.Fort</a:t>
            </a:r>
            <a:r>
              <a:rPr lang="en-US" dirty="0" smtClean="0"/>
              <a:t> Worth: HBJ-Holt.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071546"/>
            <a:ext cx="4214842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2214546" y="2428868"/>
            <a:ext cx="8215370" cy="2071702"/>
          </a:xfrm>
        </p:spPr>
        <p:txBody>
          <a:bodyPr>
            <a:noAutofit/>
          </a:bodyPr>
          <a:lstStyle/>
          <a:p>
            <a:pPr algn="l"/>
            <a:r>
              <a:rPr lang="es-ES" sz="2800" dirty="0" smtClean="0">
                <a:solidFill>
                  <a:schemeClr val="tx1"/>
                </a:solidFill>
              </a:rPr>
              <a:t>0.-</a:t>
            </a:r>
            <a:r>
              <a:rPr lang="es-ES" sz="2800" dirty="0" smtClean="0">
                <a:solidFill>
                  <a:schemeClr val="bg1"/>
                </a:solidFill>
              </a:rPr>
              <a:t>ACTIVIDADES INICIALES: </a:t>
            </a:r>
          </a:p>
          <a:p>
            <a:pPr lvl="2" algn="l">
              <a:buFont typeface="Wingdings" pitchFamily="2" charset="2"/>
              <a:buChar char="ü"/>
            </a:pPr>
            <a:r>
              <a:rPr lang="es-ES" sz="2600" dirty="0" smtClean="0">
                <a:solidFill>
                  <a:schemeClr val="bg1"/>
                </a:solidFill>
              </a:rPr>
              <a:t>DE PRESENTACIÓN (toma de contacto)</a:t>
            </a:r>
          </a:p>
          <a:p>
            <a:pPr lvl="2" algn="l">
              <a:buFont typeface="Wingdings" pitchFamily="2" charset="2"/>
              <a:buChar char="ü"/>
            </a:pPr>
            <a:r>
              <a:rPr lang="es-ES" sz="2800" dirty="0" smtClean="0">
                <a:solidFill>
                  <a:schemeClr val="bg1"/>
                </a:solidFill>
              </a:rPr>
              <a:t>MOTIVACIÓN</a:t>
            </a:r>
          </a:p>
          <a:p>
            <a:pPr lvl="2" algn="l">
              <a:buFont typeface="Wingdings" pitchFamily="2" charset="2"/>
              <a:buChar char="ü"/>
            </a:pPr>
            <a:r>
              <a:rPr lang="es-ES" sz="2800" dirty="0" smtClean="0">
                <a:solidFill>
                  <a:schemeClr val="bg1"/>
                </a:solidFill>
              </a:rPr>
              <a:t>CONCEPCIONES</a:t>
            </a:r>
          </a:p>
          <a:p>
            <a:pPr algn="l"/>
            <a:endParaRPr lang="es-ES" sz="2800" dirty="0" smtClean="0"/>
          </a:p>
          <a:p>
            <a:pPr algn="l"/>
            <a:endParaRPr lang="es-ES" sz="2800" dirty="0" smtClean="0"/>
          </a:p>
          <a:p>
            <a:pPr algn="l"/>
            <a:endParaRPr lang="es-ES" sz="2800" dirty="0" smtClean="0"/>
          </a:p>
          <a:p>
            <a:pPr algn="l"/>
            <a:endParaRPr lang="es-ES" sz="2800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143108" y="2428868"/>
            <a:ext cx="36423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smtClean="0"/>
              <a:t>1.-</a:t>
            </a:r>
            <a:r>
              <a:rPr lang="es-ES" sz="2800" dirty="0" smtClean="0">
                <a:solidFill>
                  <a:schemeClr val="bg1"/>
                </a:solidFill>
              </a:rPr>
              <a:t>SESIÓN MAGISTRAL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González Losada 2010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5051326" cy="4102510"/>
          </a:xfrm>
        </p:spPr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09" y="1000108"/>
            <a:ext cx="5073593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Rectángulo"/>
          <p:cNvSpPr/>
          <p:nvPr/>
        </p:nvSpPr>
        <p:spPr>
          <a:xfrm>
            <a:off x="571472" y="592933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b="1" dirty="0"/>
              <a:t>Recomendación: unidades de 25 minutos. Minuto Brown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6215042" y="4143380"/>
            <a:ext cx="2928958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buClr>
                <a:schemeClr val="tx2"/>
              </a:buClr>
              <a:buSzPct val="73000"/>
              <a:defRPr/>
            </a:pPr>
            <a:r>
              <a:rPr lang="es-ES" sz="2400" dirty="0"/>
              <a:t>Rendimiento del </a:t>
            </a:r>
          </a:p>
          <a:p>
            <a:pPr lvl="0">
              <a:spcBef>
                <a:spcPts val="600"/>
              </a:spcBef>
              <a:buClr>
                <a:schemeClr val="tx2"/>
              </a:buClr>
              <a:buSzPct val="73000"/>
              <a:defRPr/>
            </a:pPr>
            <a:r>
              <a:rPr lang="es-ES" sz="2400" dirty="0"/>
              <a:t>oyente y </a:t>
            </a:r>
          </a:p>
          <a:p>
            <a:pPr lvl="0">
              <a:spcBef>
                <a:spcPts val="600"/>
              </a:spcBef>
              <a:buClr>
                <a:schemeClr val="tx2"/>
              </a:buClr>
              <a:buSzPct val="73000"/>
              <a:defRPr/>
            </a:pPr>
            <a:r>
              <a:rPr lang="es-ES" sz="2400" dirty="0"/>
              <a:t>del ponente </a:t>
            </a:r>
          </a:p>
          <a:p>
            <a:pPr lvl="0">
              <a:spcBef>
                <a:spcPts val="600"/>
              </a:spcBef>
              <a:buClr>
                <a:schemeClr val="tx2"/>
              </a:buClr>
              <a:buSzPct val="73000"/>
              <a:defRPr/>
            </a:pPr>
            <a:r>
              <a:rPr lang="es-ES" sz="2400" dirty="0"/>
              <a:t>durante una sesión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143140" y="1643050"/>
            <a:ext cx="700086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/>
              <a:t>2.-</a:t>
            </a:r>
            <a:r>
              <a:rPr lang="es-ES" sz="2800" dirty="0" smtClean="0">
                <a:solidFill>
                  <a:schemeClr val="bg1"/>
                </a:solidFill>
              </a:rPr>
              <a:t>ANÁLISIS DE FUENTES DOCUMENTALES</a:t>
            </a:r>
          </a:p>
          <a:p>
            <a:endParaRPr lang="es-ES" sz="2800" dirty="0" smtClean="0">
              <a:solidFill>
                <a:schemeClr val="bg1"/>
              </a:solidFill>
            </a:endParaRPr>
          </a:p>
          <a:p>
            <a:r>
              <a:rPr lang="es-ES" sz="2800" dirty="0" smtClean="0"/>
              <a:t>3.-</a:t>
            </a:r>
            <a:r>
              <a:rPr lang="es-ES" sz="2800" dirty="0" smtClean="0">
                <a:solidFill>
                  <a:schemeClr val="bg1"/>
                </a:solidFill>
              </a:rPr>
              <a:t>DISCUSIÓN DIRIGIDA</a:t>
            </a:r>
          </a:p>
          <a:p>
            <a:endParaRPr lang="es-ES" sz="2800" dirty="0" smtClean="0">
              <a:solidFill>
                <a:schemeClr val="bg1"/>
              </a:solidFill>
            </a:endParaRPr>
          </a:p>
          <a:p>
            <a:r>
              <a:rPr lang="es-ES" sz="2800" dirty="0" smtClean="0"/>
              <a:t>4.-</a:t>
            </a:r>
            <a:r>
              <a:rPr lang="es-ES" sz="2800" dirty="0" smtClean="0">
                <a:solidFill>
                  <a:schemeClr val="bg1"/>
                </a:solidFill>
              </a:rPr>
              <a:t>MESA REDONDA</a:t>
            </a:r>
          </a:p>
          <a:p>
            <a:endParaRPr lang="es-ES" sz="2800" dirty="0" smtClean="0">
              <a:solidFill>
                <a:schemeClr val="bg1"/>
              </a:solidFill>
            </a:endParaRPr>
          </a:p>
          <a:p>
            <a:r>
              <a:rPr lang="es-ES" sz="2800" dirty="0" smtClean="0"/>
              <a:t>5.-</a:t>
            </a:r>
            <a:r>
              <a:rPr lang="es-ES" sz="2800" dirty="0" smtClean="0">
                <a:solidFill>
                  <a:schemeClr val="bg1"/>
                </a:solidFill>
              </a:rPr>
              <a:t>DEBATE VIRTUAL</a:t>
            </a:r>
          </a:p>
          <a:p>
            <a:endParaRPr lang="es-ES" sz="2800" dirty="0" smtClean="0">
              <a:solidFill>
                <a:schemeClr val="bg1"/>
              </a:solidFill>
            </a:endParaRPr>
          </a:p>
          <a:p>
            <a:r>
              <a:rPr lang="es-ES" sz="2800" dirty="0" smtClean="0"/>
              <a:t>6.-</a:t>
            </a:r>
            <a:r>
              <a:rPr lang="es-ES" sz="2800" dirty="0" smtClean="0">
                <a:solidFill>
                  <a:schemeClr val="bg1"/>
                </a:solidFill>
              </a:rPr>
              <a:t>FORO VIRTUAL</a:t>
            </a:r>
          </a:p>
          <a:p>
            <a:endParaRPr lang="es-ES" sz="2800" dirty="0" smtClean="0">
              <a:solidFill>
                <a:schemeClr val="bg1"/>
              </a:solidFill>
            </a:endParaRPr>
          </a:p>
          <a:p>
            <a:endParaRPr lang="es-ES" dirty="0" smtClean="0">
              <a:solidFill>
                <a:schemeClr val="bg1"/>
              </a:solidFill>
            </a:endParaRPr>
          </a:p>
          <a:p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González Losada 2010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124827" y="2571744"/>
            <a:ext cx="409024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/>
              <a:t>6.-</a:t>
            </a:r>
            <a:r>
              <a:rPr lang="es-ES" sz="2800" dirty="0" smtClean="0">
                <a:solidFill>
                  <a:schemeClr val="bg1"/>
                </a:solidFill>
              </a:rPr>
              <a:t>ESQUEMA</a:t>
            </a:r>
          </a:p>
          <a:p>
            <a:endParaRPr lang="es-ES" sz="2800" dirty="0" smtClean="0">
              <a:solidFill>
                <a:schemeClr val="bg1"/>
              </a:solidFill>
            </a:endParaRPr>
          </a:p>
          <a:p>
            <a:r>
              <a:rPr lang="es-ES" sz="2800" dirty="0" smtClean="0"/>
              <a:t>7.-</a:t>
            </a:r>
            <a:r>
              <a:rPr lang="es-ES" sz="2800" dirty="0" smtClean="0">
                <a:solidFill>
                  <a:schemeClr val="bg1"/>
                </a:solidFill>
              </a:rPr>
              <a:t>MAPA CONCEPTUAL</a:t>
            </a:r>
          </a:p>
          <a:p>
            <a:endParaRPr lang="es-ES" sz="2800" dirty="0">
              <a:solidFill>
                <a:schemeClr val="bg1"/>
              </a:solidFill>
            </a:endParaRPr>
          </a:p>
          <a:p>
            <a:r>
              <a:rPr lang="es-ES" sz="2800" dirty="0" smtClean="0"/>
              <a:t>8.-</a:t>
            </a:r>
            <a:r>
              <a:rPr lang="es-ES" sz="2800" dirty="0" smtClean="0">
                <a:solidFill>
                  <a:schemeClr val="bg1"/>
                </a:solidFill>
              </a:rPr>
              <a:t>GLOSARIO</a:t>
            </a:r>
          </a:p>
          <a:p>
            <a:endParaRPr lang="es-ES" sz="2800" dirty="0" smtClean="0">
              <a:solidFill>
                <a:schemeClr val="bg1"/>
              </a:solidFill>
            </a:endParaRPr>
          </a:p>
          <a:p>
            <a:endParaRPr lang="es-ES" sz="2800" dirty="0" smtClean="0">
              <a:solidFill>
                <a:schemeClr val="bg1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González Losada 2010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270</TotalTime>
  <Words>862</Words>
  <Application>Microsoft Office PowerPoint</Application>
  <PresentationFormat>Presentación en pantalla (4:3)</PresentationFormat>
  <Paragraphs>159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Opulento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antonio a. lorca</dc:creator>
  <cp:lastModifiedBy>Antonio</cp:lastModifiedBy>
  <cp:revision>32</cp:revision>
  <dcterms:created xsi:type="dcterms:W3CDTF">2010-02-14T09:57:56Z</dcterms:created>
  <dcterms:modified xsi:type="dcterms:W3CDTF">2014-02-03T14:31:58Z</dcterms:modified>
</cp:coreProperties>
</file>